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279" autoAdjust="0"/>
    <p:restoredTop sz="95256" autoAdjust="0"/>
  </p:normalViewPr>
  <p:slideViewPr>
    <p:cSldViewPr>
      <p:cViewPr>
        <p:scale>
          <a:sx n="50" d="100"/>
          <a:sy n="50" d="100"/>
        </p:scale>
        <p:origin x="274" y="3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OneDrive\Desktop\Data%20Analytics\ACCENTURE%20INTERNSHIP\Task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OneDrive\Desktop\Data%20Analytics\ACCENTURE%20INTERNSHIP\Task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OneDrive\Desktop\Data%20Analytics\ACCENTURE%20INTERNSHIP\Task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[Task2.xlsx]pivot_table_3!PivotTable3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solidFill>
                  <a:sysClr val="windowText" lastClr="000000"/>
                </a:solidFill>
              </a:rPr>
              <a:t>Categories</a:t>
            </a:r>
            <a:r>
              <a:rPr lang="en-US" sz="2800" b="1" baseline="0" dirty="0">
                <a:solidFill>
                  <a:sysClr val="windowText" lastClr="000000"/>
                </a:solidFill>
              </a:rPr>
              <a:t> With their </a:t>
            </a:r>
            <a:r>
              <a:rPr lang="en-US" sz="2800" b="1" baseline="0" dirty="0" err="1">
                <a:solidFill>
                  <a:sysClr val="windowText" lastClr="000000"/>
                </a:solidFill>
              </a:rPr>
              <a:t>Aggregate_score</a:t>
            </a:r>
            <a:endParaRPr lang="en-US" sz="2800" b="1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2828701551601277"/>
          <c:y val="6.93588836168855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pivot_table_3!$B$3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pivot_table_3!$A$4:$A$20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pivot_table_3!$B$4:$B$20</c:f>
              <c:numCache>
                <c:formatCode>General</c:formatCode>
                <c:ptCount val="16"/>
                <c:pt idx="0">
                  <c:v>71168</c:v>
                </c:pt>
                <c:pt idx="1">
                  <c:v>54269</c:v>
                </c:pt>
                <c:pt idx="2">
                  <c:v>74965</c:v>
                </c:pt>
                <c:pt idx="3">
                  <c:v>55323</c:v>
                </c:pt>
                <c:pt idx="4">
                  <c:v>68738</c:v>
                </c:pt>
                <c:pt idx="5">
                  <c:v>66676</c:v>
                </c:pt>
                <c:pt idx="6">
                  <c:v>52511</c:v>
                </c:pt>
                <c:pt idx="7">
                  <c:v>49619</c:v>
                </c:pt>
                <c:pt idx="8">
                  <c:v>57783</c:v>
                </c:pt>
                <c:pt idx="9">
                  <c:v>64756</c:v>
                </c:pt>
                <c:pt idx="10">
                  <c:v>57436</c:v>
                </c:pt>
                <c:pt idx="11">
                  <c:v>49264</c:v>
                </c:pt>
                <c:pt idx="12">
                  <c:v>50339</c:v>
                </c:pt>
                <c:pt idx="13">
                  <c:v>64880</c:v>
                </c:pt>
                <c:pt idx="14">
                  <c:v>66579</c:v>
                </c:pt>
                <c:pt idx="15">
                  <c:v>69339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72-4C5E-A3F5-5DED4C38A6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147822895"/>
        <c:axId val="1147833935"/>
        <c:axId val="0"/>
      </c:bar3DChart>
      <c:catAx>
        <c:axId val="114782289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833935"/>
        <c:crosses val="autoZero"/>
        <c:auto val="1"/>
        <c:lblAlgn val="ctr"/>
        <c:lblOffset val="100"/>
        <c:noMultiLvlLbl val="0"/>
      </c:catAx>
      <c:valAx>
        <c:axId val="114783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822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[Task2.xlsx]pivot Tabke 3!PivotTable4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>
                <a:solidFill>
                  <a:sysClr val="windowText" lastClr="000000"/>
                </a:solidFill>
              </a:rPr>
              <a:t>Count</a:t>
            </a:r>
            <a:r>
              <a:rPr lang="en-US" sz="2400" b="1" baseline="0">
                <a:solidFill>
                  <a:sysClr val="windowText" lastClr="000000"/>
                </a:solidFill>
              </a:rPr>
              <a:t> Of Reaction types of most popular category </a:t>
            </a:r>
            <a:endParaRPr lang="en-US" sz="2400" b="1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26212316230996208"/>
          <c:y val="9.09090909090909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'pivot Tabke 3'!$B$3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'pivot Tabke 3'!$A$4:$A$9</c:f>
              <c:strCache>
                <c:ptCount val="5"/>
                <c:pt idx="0">
                  <c:v>Animals</c:v>
                </c:pt>
                <c:pt idx="1">
                  <c:v>culture</c:v>
                </c:pt>
                <c:pt idx="2">
                  <c:v>education</c:v>
                </c:pt>
                <c:pt idx="3">
                  <c:v>fitness</c:v>
                </c:pt>
                <c:pt idx="4">
                  <c:v>veganism</c:v>
                </c:pt>
              </c:strCache>
            </c:strRef>
          </c:cat>
          <c:val>
            <c:numRef>
              <c:f>'pivot Tabke 3'!$B$4:$B$9</c:f>
              <c:numCache>
                <c:formatCode>General</c:formatCode>
                <c:ptCount val="5"/>
                <c:pt idx="0">
                  <c:v>1897</c:v>
                </c:pt>
                <c:pt idx="1">
                  <c:v>1676</c:v>
                </c:pt>
                <c:pt idx="2">
                  <c:v>1433</c:v>
                </c:pt>
                <c:pt idx="3">
                  <c:v>1395</c:v>
                </c:pt>
                <c:pt idx="4">
                  <c:v>1248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21-4695-BA67-DFF3670DD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47833455"/>
        <c:axId val="1147834895"/>
        <c:axId val="0"/>
      </c:bar3DChart>
      <c:catAx>
        <c:axId val="1147833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834895"/>
        <c:crosses val="autoZero"/>
        <c:auto val="1"/>
        <c:lblAlgn val="ctr"/>
        <c:lblOffset val="100"/>
        <c:noMultiLvlLbl val="0"/>
      </c:catAx>
      <c:valAx>
        <c:axId val="1147834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8334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[Task2.xlsx]Pivot Table 1!PivotTable1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4400" b="1" dirty="0">
                <a:solidFill>
                  <a:sysClr val="windowText" lastClr="000000"/>
                </a:solidFill>
              </a:rPr>
              <a:t>Number</a:t>
            </a:r>
            <a:r>
              <a:rPr lang="en-US" sz="4400" b="1" baseline="0" dirty="0">
                <a:solidFill>
                  <a:sysClr val="windowText" lastClr="000000"/>
                </a:solidFill>
              </a:rPr>
              <a:t> of Posts in a month</a:t>
            </a:r>
            <a:endParaRPr lang="en-US" sz="4400" b="1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'Pivot Table 1'!$B$3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 1'!$A$4:$A$16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'Pivot Table 1'!$B$4:$B$16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B7-4A38-977B-13D1E0F2262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003220607"/>
        <c:axId val="1003221087"/>
        <c:axId val="0"/>
      </c:bar3DChart>
      <c:catAx>
        <c:axId val="100322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221087"/>
        <c:crosses val="autoZero"/>
        <c:auto val="1"/>
        <c:lblAlgn val="ctr"/>
        <c:lblOffset val="100"/>
        <c:noMultiLvlLbl val="0"/>
      </c:catAx>
      <c:valAx>
        <c:axId val="10032210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220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7353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699731" y="80264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3E5CAB8-CC38-AF3C-09A4-F5AD74FCE1A4}"/>
              </a:ext>
            </a:extLst>
          </p:cNvPr>
          <p:cNvSpPr txBox="1"/>
          <p:nvPr/>
        </p:nvSpPr>
        <p:spPr>
          <a:xfrm>
            <a:off x="2807168" y="3469736"/>
            <a:ext cx="5416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chemeClr val="bg1"/>
                </a:solidFill>
                <a:effectLst/>
                <a:latin typeface="Söhne"/>
              </a:rPr>
              <a:t>Unleashing Social Buzz's Global Potential and Paving the Path to Success"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62EB0A0-FD52-3BBB-BFED-B7C59153A5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3174998"/>
              </p:ext>
            </p:extLst>
          </p:nvPr>
        </p:nvGraphicFramePr>
        <p:xfrm>
          <a:off x="3200400" y="3135630"/>
          <a:ext cx="13030200" cy="7151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417FAE1-A386-A78A-4AE5-D1F45A944519}"/>
              </a:ext>
            </a:extLst>
          </p:cNvPr>
          <p:cNvSpPr txBox="1"/>
          <p:nvPr/>
        </p:nvSpPr>
        <p:spPr>
          <a:xfrm>
            <a:off x="3048000" y="1028700"/>
            <a:ext cx="12158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May Month has the most number of posts.</a:t>
            </a:r>
          </a:p>
        </p:txBody>
      </p:sp>
    </p:spTree>
    <p:extLst>
      <p:ext uri="{BB962C8B-B14F-4D97-AF65-F5344CB8AC3E}">
        <p14:creationId xmlns:p14="http://schemas.microsoft.com/office/powerpoint/2010/main" val="230409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57942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4FABE43-3745-2D70-58D0-81A25DF44628}"/>
              </a:ext>
            </a:extLst>
          </p:cNvPr>
          <p:cNvSpPr txBox="1"/>
          <p:nvPr/>
        </p:nvSpPr>
        <p:spPr>
          <a:xfrm>
            <a:off x="10752597" y="1986382"/>
            <a:ext cx="6956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culture</a:t>
            </a:r>
            <a:r>
              <a:rPr lang="en-US" b="1" i="0" dirty="0">
                <a:effectLst/>
                <a:latin typeface="Söhne"/>
              </a:rPr>
              <a:t>, </a:t>
            </a:r>
            <a:r>
              <a:rPr lang="en-US" b="1" i="0" dirty="0">
                <a:solidFill>
                  <a:srgbClr val="00B0F0"/>
                </a:solidFill>
                <a:effectLst/>
                <a:latin typeface="Söhne"/>
              </a:rPr>
              <a:t>animals</a:t>
            </a:r>
            <a:r>
              <a:rPr lang="en-US" b="1" i="0" dirty="0">
                <a:effectLst/>
                <a:latin typeface="Söhne"/>
              </a:rPr>
              <a:t>, </a:t>
            </a:r>
            <a:r>
              <a:rPr 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veganism</a:t>
            </a:r>
            <a:r>
              <a:rPr lang="en-US" b="1" i="0" dirty="0">
                <a:effectLst/>
                <a:latin typeface="Söhne"/>
              </a:rPr>
              <a:t>, </a:t>
            </a:r>
            <a:r>
              <a:rPr lang="en-US" b="1" i="0" dirty="0">
                <a:solidFill>
                  <a:srgbClr val="A100FF"/>
                </a:solidFill>
                <a:effectLst/>
                <a:latin typeface="Söhne"/>
              </a:rPr>
              <a:t>education</a:t>
            </a:r>
            <a:r>
              <a:rPr lang="en-US" b="1" i="0" dirty="0">
                <a:effectLst/>
                <a:latin typeface="Söhne"/>
              </a:rPr>
              <a:t>, and </a:t>
            </a: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fitness </a:t>
            </a:r>
            <a:r>
              <a:rPr lang="en-US" b="1" i="0" dirty="0">
                <a:effectLst/>
                <a:latin typeface="Söhne"/>
              </a:rPr>
              <a:t>shine as the dazzling</a:t>
            </a:r>
          </a:p>
          <a:p>
            <a:r>
              <a:rPr lang="en-US" b="1" i="0" dirty="0">
                <a:effectLst/>
                <a:latin typeface="Söhne"/>
              </a:rPr>
              <a:t> constellations of popularity among  sixteen categories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99673-5798-9508-B000-9AD2142113FB}"/>
              </a:ext>
            </a:extLst>
          </p:cNvPr>
          <p:cNvSpPr txBox="1"/>
          <p:nvPr/>
        </p:nvSpPr>
        <p:spPr>
          <a:xfrm>
            <a:off x="10933191" y="4853380"/>
            <a:ext cx="6595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B0F0"/>
                </a:solidFill>
              </a:rPr>
              <a:t>Animals</a:t>
            </a:r>
            <a:r>
              <a:rPr lang="en-US" sz="1800" b="1" dirty="0"/>
              <a:t> Category has the most reactions among popular Category .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5E9A7D-AC31-D72E-E0CA-1462A9059FB1}"/>
              </a:ext>
            </a:extLst>
          </p:cNvPr>
          <p:cNvSpPr txBox="1"/>
          <p:nvPr/>
        </p:nvSpPr>
        <p:spPr>
          <a:xfrm>
            <a:off x="10933191" y="7654287"/>
            <a:ext cx="4273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May</a:t>
            </a:r>
            <a:r>
              <a:rPr lang="en-US" sz="1800" b="1" dirty="0"/>
              <a:t> Month has the most number of posts.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5846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545404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712935" y="20239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080497" y="3935700"/>
            <a:ext cx="59790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E69A3B-1C34-FF92-CD32-3D0ED4FF03BC}"/>
              </a:ext>
            </a:extLst>
          </p:cNvPr>
          <p:cNvSpPr txBox="1"/>
          <p:nvPr/>
        </p:nvSpPr>
        <p:spPr>
          <a:xfrm>
            <a:off x="8166839" y="2781300"/>
            <a:ext cx="8401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Social Buzz is a fast growing technology unicorn that needs to adapt quickly to it’s global scale ,</a:t>
            </a:r>
          </a:p>
          <a:p>
            <a:r>
              <a:rPr lang="en-US" sz="2400" b="1" dirty="0"/>
              <a:t>Accenture has begun a 3 month POC focusing on these tasks.</a:t>
            </a:r>
          </a:p>
          <a:p>
            <a:endParaRPr lang="en-US" sz="2400" b="1" dirty="0"/>
          </a:p>
          <a:p>
            <a:r>
              <a:rPr lang="en-US" sz="2400" b="1" dirty="0"/>
              <a:t>     1. An audit Of Social Buzz big data Practice.</a:t>
            </a:r>
          </a:p>
          <a:p>
            <a:r>
              <a:rPr lang="en-US" sz="2400" b="1" dirty="0"/>
              <a:t>     2.Recommendations for a successful IPO.</a:t>
            </a:r>
          </a:p>
          <a:p>
            <a:r>
              <a:rPr lang="en-US" sz="2400" b="1" dirty="0"/>
              <a:t>     3. Analysis to find Social  Buzz ‘s  top 5 most popular                categories of content.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   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C358B-BAFF-0A4C-9481-8BD6EF42F30C}"/>
              </a:ext>
            </a:extLst>
          </p:cNvPr>
          <p:cNvSpPr txBox="1"/>
          <p:nvPr/>
        </p:nvSpPr>
        <p:spPr>
          <a:xfrm>
            <a:off x="2438400" y="5143500"/>
            <a:ext cx="670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Over 100000 posts per day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36,500,000 pieces of content per year !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But how to capitalize on it when there is so much 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Analysis to find Social Buzz ‘s  top 5 most popular categories of content 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48875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92685" y="1290116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48485" y="709275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1DAE198-5F04-E100-D028-42DBFF490217}"/>
              </a:ext>
            </a:extLst>
          </p:cNvPr>
          <p:cNvSpPr txBox="1"/>
          <p:nvPr/>
        </p:nvSpPr>
        <p:spPr>
          <a:xfrm>
            <a:off x="14401800" y="2019300"/>
            <a:ext cx="3290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ANDREW FLEMING</a:t>
            </a:r>
          </a:p>
          <a:p>
            <a:r>
              <a:rPr lang="en-US" sz="2400" dirty="0"/>
              <a:t>Chief Technical </a:t>
            </a:r>
            <a:r>
              <a:rPr lang="en-US" sz="2400" dirty="0" err="1"/>
              <a:t>Aechitect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8C02F3-3246-8AFD-1FAD-F30D21A20202}"/>
              </a:ext>
            </a:extLst>
          </p:cNvPr>
          <p:cNvSpPr txBox="1"/>
          <p:nvPr/>
        </p:nvSpPr>
        <p:spPr>
          <a:xfrm flipH="1">
            <a:off x="14310898" y="4678929"/>
            <a:ext cx="313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MARCUS ROMPTON</a:t>
            </a:r>
          </a:p>
          <a:p>
            <a:r>
              <a:rPr lang="en-US" sz="24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A171D2-7847-D6E4-4EB8-682047544F8A}"/>
              </a:ext>
            </a:extLst>
          </p:cNvPr>
          <p:cNvSpPr txBox="1"/>
          <p:nvPr/>
        </p:nvSpPr>
        <p:spPr>
          <a:xfrm>
            <a:off x="14310898" y="8039100"/>
            <a:ext cx="2986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Anuj jugran</a:t>
            </a:r>
          </a:p>
          <a:p>
            <a:r>
              <a:rPr lang="en-US" sz="24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652079-5871-5B36-9BC9-3EBFADF9B925}"/>
              </a:ext>
            </a:extLst>
          </p:cNvPr>
          <p:cNvSpPr txBox="1"/>
          <p:nvPr/>
        </p:nvSpPr>
        <p:spPr>
          <a:xfrm>
            <a:off x="3965347" y="1372359"/>
            <a:ext cx="4166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</a:t>
            </a:r>
            <a:r>
              <a:rPr lang="en-US" sz="4000" b="1" dirty="0" err="1">
                <a:solidFill>
                  <a:schemeClr val="bg1"/>
                </a:solidFill>
              </a:rPr>
              <a:t>Uderstanding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06AE25-8BE2-D803-A333-45BC32CD3A71}"/>
              </a:ext>
            </a:extLst>
          </p:cNvPr>
          <p:cNvSpPr txBox="1"/>
          <p:nvPr/>
        </p:nvSpPr>
        <p:spPr>
          <a:xfrm>
            <a:off x="5943600" y="3238500"/>
            <a:ext cx="3219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</a:t>
            </a:r>
            <a:r>
              <a:rPr lang="en-US" sz="4000" b="1" dirty="0" err="1">
                <a:solidFill>
                  <a:schemeClr val="bg1"/>
                </a:solidFill>
              </a:rPr>
              <a:t>CLeaning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90CE5-E073-00A4-89C0-3124340812BC}"/>
              </a:ext>
            </a:extLst>
          </p:cNvPr>
          <p:cNvSpPr txBox="1"/>
          <p:nvPr/>
        </p:nvSpPr>
        <p:spPr>
          <a:xfrm>
            <a:off x="7891585" y="4961740"/>
            <a:ext cx="3329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E13EDC-7666-5CCA-4726-D7354C0E7FB2}"/>
              </a:ext>
            </a:extLst>
          </p:cNvPr>
          <p:cNvSpPr txBox="1"/>
          <p:nvPr/>
        </p:nvSpPr>
        <p:spPr>
          <a:xfrm>
            <a:off x="9531436" y="6438900"/>
            <a:ext cx="3318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</a:t>
            </a:r>
            <a:r>
              <a:rPr lang="en-US" sz="4000" b="1" dirty="0"/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Annalysis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1169AC-CA33-AE13-D432-8119F2159ABD}"/>
              </a:ext>
            </a:extLst>
          </p:cNvPr>
          <p:cNvSpPr txBox="1"/>
          <p:nvPr/>
        </p:nvSpPr>
        <p:spPr>
          <a:xfrm>
            <a:off x="11582400" y="8115300"/>
            <a:ext cx="3717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19600" y="3182016"/>
            <a:ext cx="10227542" cy="1248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b="1" spc="-80" dirty="0">
                <a:solidFill>
                  <a:srgbClr val="00000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B4EBBB-02C3-82A8-F777-D6AB54EF50E2}"/>
              </a:ext>
            </a:extLst>
          </p:cNvPr>
          <p:cNvSpPr txBox="1"/>
          <p:nvPr/>
        </p:nvSpPr>
        <p:spPr>
          <a:xfrm>
            <a:off x="2971800" y="419100"/>
            <a:ext cx="13817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FF0000"/>
                </a:solidFill>
                <a:effectLst/>
                <a:latin typeface="Söhne"/>
              </a:rPr>
              <a:t>culture</a:t>
            </a:r>
            <a:r>
              <a:rPr lang="en-US" sz="4000" b="1" i="0" dirty="0">
                <a:effectLst/>
                <a:latin typeface="Söhne"/>
              </a:rPr>
              <a:t>, </a:t>
            </a:r>
            <a:r>
              <a:rPr lang="en-US" sz="4000" b="1" i="0" dirty="0">
                <a:solidFill>
                  <a:srgbClr val="00B0F0"/>
                </a:solidFill>
                <a:effectLst/>
                <a:latin typeface="Söhne"/>
              </a:rPr>
              <a:t>animals</a:t>
            </a:r>
            <a:r>
              <a:rPr lang="en-US" sz="4000" b="1" i="0" dirty="0">
                <a:effectLst/>
                <a:latin typeface="Söhne"/>
              </a:rPr>
              <a:t>, </a:t>
            </a:r>
            <a:r>
              <a:rPr lang="en-US" sz="4000" b="1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veganism</a:t>
            </a:r>
            <a:r>
              <a:rPr lang="en-US" sz="4000" b="1" i="0" dirty="0">
                <a:effectLst/>
                <a:latin typeface="Söhne"/>
              </a:rPr>
              <a:t>, </a:t>
            </a:r>
            <a:r>
              <a:rPr lang="en-US" sz="4000" b="1" i="0" dirty="0">
                <a:solidFill>
                  <a:srgbClr val="A100FF"/>
                </a:solidFill>
                <a:effectLst/>
                <a:latin typeface="Söhne"/>
              </a:rPr>
              <a:t>education</a:t>
            </a:r>
            <a:r>
              <a:rPr lang="en-US" sz="4000" b="1" i="0" dirty="0">
                <a:effectLst/>
                <a:latin typeface="Söhne"/>
              </a:rPr>
              <a:t>, and </a:t>
            </a:r>
            <a:r>
              <a:rPr lang="en-US" sz="4000" b="1" i="0" dirty="0">
                <a:solidFill>
                  <a:srgbClr val="002060"/>
                </a:solidFill>
                <a:effectLst/>
                <a:latin typeface="Söhne"/>
              </a:rPr>
              <a:t>fitness </a:t>
            </a:r>
            <a:r>
              <a:rPr lang="en-US" sz="4000" b="1" i="0" dirty="0">
                <a:effectLst/>
                <a:latin typeface="Söhne"/>
              </a:rPr>
              <a:t>shine as the dazzling constellations of popularity among  sixteen categories</a:t>
            </a:r>
            <a:endParaRPr lang="en-US" sz="4000" b="1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B2DB0660-B73C-D6F2-B401-F19717A3C8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3924811"/>
              </p:ext>
            </p:extLst>
          </p:nvPr>
        </p:nvGraphicFramePr>
        <p:xfrm>
          <a:off x="2724116" y="2095500"/>
          <a:ext cx="15185409" cy="777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D3D593-CD28-D81E-61CE-AB1AB2C67C56}"/>
              </a:ext>
            </a:extLst>
          </p:cNvPr>
          <p:cNvSpPr txBox="1"/>
          <p:nvPr/>
        </p:nvSpPr>
        <p:spPr>
          <a:xfrm>
            <a:off x="4572000" y="496340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EBC27C87-5220-8899-9F2D-338010FBE5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3318448"/>
              </p:ext>
            </p:extLst>
          </p:nvPr>
        </p:nvGraphicFramePr>
        <p:xfrm>
          <a:off x="3124200" y="2628900"/>
          <a:ext cx="12777318" cy="754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C559486-5737-F19D-7284-1689CD2F5ABA}"/>
              </a:ext>
            </a:extLst>
          </p:cNvPr>
          <p:cNvSpPr txBox="1"/>
          <p:nvPr/>
        </p:nvSpPr>
        <p:spPr>
          <a:xfrm>
            <a:off x="3886200" y="876300"/>
            <a:ext cx="1127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Animals</a:t>
            </a:r>
            <a:r>
              <a:rPr lang="en-US" sz="4800" b="1" dirty="0"/>
              <a:t> Category has the most reactions among popular Category .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298</Words>
  <Application>Microsoft Office PowerPoint</Application>
  <PresentationFormat>Custom</PresentationFormat>
  <Paragraphs>86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Graphik Regular</vt:lpstr>
      <vt:lpstr>Clear Sans Regular Bold</vt:lpstr>
      <vt:lpstr>Söhne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reetu jugran</cp:lastModifiedBy>
  <cp:revision>9</cp:revision>
  <dcterms:created xsi:type="dcterms:W3CDTF">2006-08-16T00:00:00Z</dcterms:created>
  <dcterms:modified xsi:type="dcterms:W3CDTF">2023-07-07T06:30:35Z</dcterms:modified>
  <dc:identifier>DAEhDyfaYKE</dc:identifier>
</cp:coreProperties>
</file>